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3" r:id="rId3"/>
    <p:sldId id="260" r:id="rId4"/>
    <p:sldId id="261" r:id="rId5"/>
    <p:sldId id="264" r:id="rId6"/>
    <p:sldId id="265" r:id="rId7"/>
    <p:sldId id="266" r:id="rId8"/>
    <p:sldId id="267" r:id="rId9"/>
    <p:sldId id="268" r:id="rId10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6"/>
    <p:restoredTop sz="94666"/>
  </p:normalViewPr>
  <p:slideViewPr>
    <p:cSldViewPr snapToGrid="0" snapToObjects="1">
      <p:cViewPr varScale="1">
        <p:scale>
          <a:sx n="78" d="100"/>
          <a:sy n="78" d="100"/>
        </p:scale>
        <p:origin x="950" y="62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thon: mira cuáles son los mejores cursos - beecrowd">
            <a:extLst>
              <a:ext uri="{FF2B5EF4-FFF2-40B4-BE49-F238E27FC236}">
                <a16:creationId xmlns:a16="http://schemas.microsoft.com/office/drawing/2014/main" id="{A4DFE6D8-47E4-3F4B-53F8-3FEF4DFC1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680" y="0"/>
            <a:ext cx="7049908" cy="47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50B5B7C-F071-01B0-8647-73D2B48B26E0}"/>
              </a:ext>
            </a:extLst>
          </p:cNvPr>
          <p:cNvSpPr txBox="1"/>
          <p:nvPr/>
        </p:nvSpPr>
        <p:spPr>
          <a:xfrm>
            <a:off x="5801032" y="5024284"/>
            <a:ext cx="5938684" cy="1487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ANALISIS DE DATOS CON PAYTHON </a:t>
            </a:r>
          </a:p>
          <a:p>
            <a:endParaRPr lang="es-CO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MARIA FERNANDA ROBAYO LAGUNA </a:t>
            </a:r>
          </a:p>
          <a:p>
            <a:pPr algn="ctr"/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LAURA SOFIA CANGREJO PERAFAN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BB39174-A654-84CB-71A4-6E845A6AA6E9}"/>
              </a:ext>
            </a:extLst>
          </p:cNvPr>
          <p:cNvSpPr txBox="1"/>
          <p:nvPr/>
        </p:nvSpPr>
        <p:spPr>
          <a:xfrm>
            <a:off x="1012723" y="983226"/>
            <a:ext cx="3559277" cy="288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GRUPO 4: ANALISIS PREDICTIVO  BOSTON HOUSING DATASET</a:t>
            </a:r>
          </a:p>
          <a:p>
            <a:r>
              <a:rPr lang="es-CO" dirty="0">
                <a:solidFill>
                  <a:schemeClr val="bg1"/>
                </a:solidFill>
              </a:rPr>
              <a:t>PRECIOS DE VIVIENDA EN BOSTON </a:t>
            </a:r>
          </a:p>
          <a:p>
            <a:endParaRPr lang="es-CO" dirty="0">
              <a:solidFill>
                <a:schemeClr val="bg1"/>
              </a:solidFill>
            </a:endParaRPr>
          </a:p>
          <a:p>
            <a:endParaRPr lang="es-CO" dirty="0">
              <a:solidFill>
                <a:schemeClr val="bg1"/>
              </a:solidFill>
            </a:endParaRPr>
          </a:p>
          <a:p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CAA0C2D-7249-C98C-3CBD-D25E4935362D}"/>
              </a:ext>
            </a:extLst>
          </p:cNvPr>
          <p:cNvSpPr txBox="1"/>
          <p:nvPr/>
        </p:nvSpPr>
        <p:spPr>
          <a:xfrm>
            <a:off x="2408903" y="589935"/>
            <a:ext cx="6469626" cy="452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PREGUNTA DE INVESTIGACIÓN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4005C86-3637-CFF9-5730-2C64371A19A7}"/>
              </a:ext>
            </a:extLst>
          </p:cNvPr>
          <p:cNvSpPr txBox="1"/>
          <p:nvPr/>
        </p:nvSpPr>
        <p:spPr>
          <a:xfrm>
            <a:off x="860322" y="1465008"/>
            <a:ext cx="9075174" cy="1835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¿ES POSIBLE PREDECIR EL PRECIO PROMEDIO DE LAS VIVIENDAS USANDO LAS VARIABLES RM Y LSTAT?</a:t>
            </a:r>
          </a:p>
          <a:p>
            <a:pPr algn="ctr"/>
            <a:endParaRPr lang="es-CO" b="1" dirty="0"/>
          </a:p>
          <a:p>
            <a:pPr algn="ctr"/>
            <a:endParaRPr lang="es-CO" b="1" dirty="0"/>
          </a:p>
          <a:p>
            <a:pPr algn="ctr"/>
            <a:endParaRPr lang="es-CO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D62D225-FC99-3856-F830-FF923BFD6FB8}"/>
              </a:ext>
            </a:extLst>
          </p:cNvPr>
          <p:cNvSpPr txBox="1"/>
          <p:nvPr/>
        </p:nvSpPr>
        <p:spPr>
          <a:xfrm>
            <a:off x="1406012" y="2723282"/>
            <a:ext cx="782647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RTA: </a:t>
            </a:r>
            <a:r>
              <a:rPr lang="es-ES" sz="1600" dirty="0"/>
              <a:t>Sí, es posible predecir los precios promedio de las viviendas (</a:t>
            </a:r>
            <a:r>
              <a:rPr lang="es-ES" sz="1600" i="1" dirty="0" err="1"/>
              <a:t>medv</a:t>
            </a:r>
            <a:r>
              <a:rPr lang="es-ES" sz="1600" dirty="0"/>
              <a:t>) usando </a:t>
            </a:r>
            <a:r>
              <a:rPr lang="es-ES" sz="1600" i="1" dirty="0" err="1"/>
              <a:t>rm</a:t>
            </a:r>
            <a:r>
              <a:rPr lang="es-ES" sz="1600" dirty="0"/>
              <a:t> y </a:t>
            </a:r>
            <a:r>
              <a:rPr lang="es-ES" sz="1600" i="1" dirty="0" err="1"/>
              <a:t>lstat</a:t>
            </a:r>
            <a:r>
              <a:rPr lang="es-ES" sz="1600" dirty="0"/>
              <a:t>. En el análisis observamos que </a:t>
            </a:r>
            <a:r>
              <a:rPr lang="es-ES" sz="1600" i="1" dirty="0" err="1"/>
              <a:t>rm</a:t>
            </a:r>
            <a:r>
              <a:rPr lang="es-ES" sz="1600" dirty="0"/>
              <a:t> se relaciona positivamente con los precios y </a:t>
            </a:r>
            <a:r>
              <a:rPr lang="es-ES" sz="1600" i="1" dirty="0" err="1"/>
              <a:t>lstat</a:t>
            </a:r>
            <a:r>
              <a:rPr lang="es-ES" sz="1600" dirty="0"/>
              <a:t> de forma negativa, y al aplicar una regresión lineal múltiple ambas variables resultan significativas. Esto demuestra que juntas explican bien la variación de los precios, por lo que son buenos predictores y el modelo funciona adecuadamente.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47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FFE4B07-8EB7-F90D-0B02-87CFA9C05884}"/>
              </a:ext>
            </a:extLst>
          </p:cNvPr>
          <p:cNvSpPr txBox="1"/>
          <p:nvPr/>
        </p:nvSpPr>
        <p:spPr>
          <a:xfrm>
            <a:off x="2104103" y="776748"/>
            <a:ext cx="6096000" cy="789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Análisis Preliminar del </a:t>
            </a:r>
            <a:r>
              <a:rPr lang="es-CO" b="1" dirty="0" err="1"/>
              <a:t>Dataset</a:t>
            </a:r>
            <a:endParaRPr lang="es-CO" b="1" dirty="0"/>
          </a:p>
          <a:p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B300D82-B9CB-635A-B302-7151A61C903D}"/>
              </a:ext>
            </a:extLst>
          </p:cNvPr>
          <p:cNvSpPr txBox="1"/>
          <p:nvPr/>
        </p:nvSpPr>
        <p:spPr>
          <a:xfrm>
            <a:off x="599769" y="1405713"/>
            <a:ext cx="6882580" cy="3579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Descripción general:</a:t>
            </a:r>
          </a:p>
          <a:p>
            <a:r>
              <a:rPr lang="es-CO" b="1" dirty="0"/>
              <a:t>Registros</a:t>
            </a:r>
            <a:r>
              <a:rPr lang="es-CO" dirty="0"/>
              <a:t>: 506 registros </a:t>
            </a:r>
          </a:p>
          <a:p>
            <a:r>
              <a:rPr lang="es-ES" b="1" dirty="0"/>
              <a:t>Variables: </a:t>
            </a:r>
            <a:r>
              <a:rPr lang="es-ES" dirty="0"/>
              <a:t>14 variables totales — 13 predictoras y 1 variable objetivo (a predecir).</a:t>
            </a:r>
          </a:p>
          <a:p>
            <a:pPr>
              <a:buNone/>
            </a:pPr>
            <a:r>
              <a:rPr lang="es-ES" b="1" dirty="0"/>
              <a:t>Tipos de Datos</a:t>
            </a:r>
          </a:p>
          <a:p>
            <a:r>
              <a:rPr lang="es-ES" dirty="0"/>
              <a:t>Numéricos (enteros y flotantes).</a:t>
            </a:r>
          </a:p>
          <a:p>
            <a:pPr>
              <a:buNone/>
            </a:pPr>
            <a:r>
              <a:rPr lang="es-ES" b="1" dirty="0"/>
              <a:t>Estadísticas Descriptivas</a:t>
            </a:r>
          </a:p>
          <a:p>
            <a:r>
              <a:rPr lang="es-ES" dirty="0"/>
              <a:t>Media, mediana, desviación estándar, rangos.</a:t>
            </a:r>
          </a:p>
          <a:p>
            <a:endParaRPr lang="es-ES" dirty="0"/>
          </a:p>
          <a:p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8ABDC5B-6586-6D2F-6D79-3E3EBF7E2F27}"/>
              </a:ext>
            </a:extLst>
          </p:cNvPr>
          <p:cNvSpPr txBox="1"/>
          <p:nvPr/>
        </p:nvSpPr>
        <p:spPr>
          <a:xfrm>
            <a:off x="599769" y="4695983"/>
            <a:ext cx="6096000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El </a:t>
            </a:r>
            <a:r>
              <a:rPr lang="es-ES" dirty="0" err="1"/>
              <a:t>dataset</a:t>
            </a:r>
            <a:r>
              <a:rPr lang="es-ES" dirty="0"/>
              <a:t> "Boston </a:t>
            </a:r>
            <a:r>
              <a:rPr lang="es-ES" dirty="0" err="1"/>
              <a:t>Housing</a:t>
            </a:r>
            <a:r>
              <a:rPr lang="es-ES" dirty="0"/>
              <a:t>" nos proporciona una visión detallada de las características de diferentes barrios de Boston, lo que nos permite explorar la compleja relación entre múltiples factores y el valor de las viviendas.</a:t>
            </a:r>
          </a:p>
        </p:txBody>
      </p:sp>
      <p:pic>
        <p:nvPicPr>
          <p:cNvPr id="9" name="Imagen 8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57FA9BBF-A74D-F89C-4206-9F10FD203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703" y="1566451"/>
            <a:ext cx="4070555" cy="302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7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3EBE71-0358-4896-5673-1FED5363D6C9}"/>
              </a:ext>
            </a:extLst>
          </p:cNvPr>
          <p:cNvSpPr txBox="1"/>
          <p:nvPr/>
        </p:nvSpPr>
        <p:spPr>
          <a:xfrm>
            <a:off x="2172929" y="1101213"/>
            <a:ext cx="6862916" cy="441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VISUALIZACIONES PRINCIPALES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FAD8D73-16B8-5059-A285-7BCFD6CEF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24" y="1776508"/>
            <a:ext cx="3862744" cy="247943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9F2F6AF-C440-1993-D9F2-9B64DFB38D06}"/>
              </a:ext>
            </a:extLst>
          </p:cNvPr>
          <p:cNvSpPr txBox="1"/>
          <p:nvPr/>
        </p:nvSpPr>
        <p:spPr>
          <a:xfrm>
            <a:off x="570271" y="4337103"/>
            <a:ext cx="4493342" cy="1138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La mayoría de viviendas tienen entre 5 y 7 habitaciones, lo cual sugiere un tamaño residencial típico en Boston.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39FC3328-276A-7B9F-3BED-FC6BC4378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057" y="1660220"/>
            <a:ext cx="4366591" cy="2816805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27B75CE5-10D2-D619-5D08-66938183B7B2}"/>
              </a:ext>
            </a:extLst>
          </p:cNvPr>
          <p:cNvSpPr txBox="1"/>
          <p:nvPr/>
        </p:nvSpPr>
        <p:spPr>
          <a:xfrm>
            <a:off x="5761704" y="4490207"/>
            <a:ext cx="4366591" cy="1487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Características Encontradas en el Proceso Patrones identificados, correlaciones importantes, </a:t>
            </a:r>
            <a:r>
              <a:rPr lang="es-CO" dirty="0" err="1"/>
              <a:t>outliers</a:t>
            </a:r>
            <a:r>
              <a:rPr lang="es-CO" dirty="0"/>
              <a:t>, distribuciones relevantes</a:t>
            </a:r>
          </a:p>
        </p:txBody>
      </p:sp>
    </p:spTree>
    <p:extLst>
      <p:ext uri="{BB962C8B-B14F-4D97-AF65-F5344CB8AC3E}">
        <p14:creationId xmlns:p14="http://schemas.microsoft.com/office/powerpoint/2010/main" val="3100657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45263-2150-3EDC-4879-44F24F329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21C06FC-9D72-8850-AF5B-5367570BC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2" y="756069"/>
            <a:ext cx="4051959" cy="267293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DEA1144-C50C-BB2A-4D4E-AAD25B5C68E0}"/>
              </a:ext>
            </a:extLst>
          </p:cNvPr>
          <p:cNvSpPr txBox="1"/>
          <p:nvPr/>
        </p:nvSpPr>
        <p:spPr>
          <a:xfrm>
            <a:off x="742198" y="3811919"/>
            <a:ext cx="41385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La mayoría de los precios de las viviendas se concentran entre 15 y 25 mil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dólaresSe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observan pocos valores extremos cercanos a 50, lo cual confirma que los precios muy altos.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50144B7-1DF5-FACF-81FC-9836010473F5}"/>
              </a:ext>
            </a:extLst>
          </p:cNvPr>
          <p:cNvSpPr txBox="1"/>
          <p:nvPr/>
        </p:nvSpPr>
        <p:spPr>
          <a:xfrm>
            <a:off x="5899355" y="4135085"/>
            <a:ext cx="45425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La mayoría de casas tienen entre 5 y 7 habitaciones. Hay pocos valores extremos por encima de 8 habitaciones.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B56A7E5-E0EE-70B7-FAD8-BA6678208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55" y="855082"/>
            <a:ext cx="5014593" cy="29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88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16431-5689-3D10-602F-C9735E1EE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4C24CFA-1E91-C6F7-4954-6AFBC93699AE}"/>
              </a:ext>
            </a:extLst>
          </p:cNvPr>
          <p:cNvSpPr txBox="1"/>
          <p:nvPr/>
        </p:nvSpPr>
        <p:spPr>
          <a:xfrm>
            <a:off x="3293806" y="642523"/>
            <a:ext cx="4798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latin typeface="Arial" panose="020B0604020202020204" pitchFamily="34" charset="0"/>
                <a:cs typeface="Arial" panose="020B0604020202020204" pitchFamily="34" charset="0"/>
              </a:rPr>
              <a:t>CARACTERISTICAS ENCONTRADAS EN EL PROCESO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049B20A-A9D8-5457-C90E-CBEE7F59E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948" y="1208886"/>
            <a:ext cx="3524399" cy="207407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9841F0B-2CE2-A663-AEDA-2A2CA6748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50" y="2643330"/>
            <a:ext cx="1089754" cy="374174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ECBAD1F-7BB1-EB74-6731-2496B223A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311" y="2711916"/>
            <a:ext cx="1585097" cy="367315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AC81492-BBFA-70E2-51D2-A5880940B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604" y="3447009"/>
            <a:ext cx="2644369" cy="268247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E4321B57-C1A5-1197-35A2-63FF3981A91A}"/>
              </a:ext>
            </a:extLst>
          </p:cNvPr>
          <p:cNvSpPr txBox="1"/>
          <p:nvPr/>
        </p:nvSpPr>
        <p:spPr>
          <a:xfrm>
            <a:off x="841267" y="1776957"/>
            <a:ext cx="60960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Verificamos que tipo de variable son </a:t>
            </a:r>
            <a:r>
              <a:rPr lang="es-CO" dirty="0" err="1"/>
              <a:t>rm</a:t>
            </a:r>
            <a:r>
              <a:rPr lang="es-CO" dirty="0"/>
              <a:t> y </a:t>
            </a:r>
            <a:r>
              <a:rPr lang="es-CO" dirty="0" err="1"/>
              <a:t>Lstat</a:t>
            </a:r>
            <a:r>
              <a:rPr lang="es-CO" dirty="0"/>
              <a:t>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2D36A98-63BE-1462-5BB9-DEBA820BBBFC}"/>
              </a:ext>
            </a:extLst>
          </p:cNvPr>
          <p:cNvSpPr txBox="1"/>
          <p:nvPr/>
        </p:nvSpPr>
        <p:spPr>
          <a:xfrm>
            <a:off x="8431148" y="3408307"/>
            <a:ext cx="3185199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Grafica de datos NAN</a:t>
            </a:r>
          </a:p>
        </p:txBody>
      </p:sp>
    </p:spTree>
    <p:extLst>
      <p:ext uri="{BB962C8B-B14F-4D97-AF65-F5344CB8AC3E}">
        <p14:creationId xmlns:p14="http://schemas.microsoft.com/office/powerpoint/2010/main" val="746780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486A3-5D4E-6F2E-0FD0-BD5B6646F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0853790-D69B-C28A-0696-EB9424FE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01" y="825910"/>
            <a:ext cx="3364102" cy="270617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7BCED45-874E-9027-A1BC-A8BA3DF5E148}"/>
              </a:ext>
            </a:extLst>
          </p:cNvPr>
          <p:cNvSpPr txBox="1"/>
          <p:nvPr/>
        </p:nvSpPr>
        <p:spPr>
          <a:xfrm>
            <a:off x="414483" y="4000765"/>
            <a:ext cx="413113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dirty="0" err="1">
                <a:latin typeface="Arial" panose="020B0604020202020204" pitchFamily="34" charset="0"/>
                <a:cs typeface="Arial" panose="020B0604020202020204" pitchFamily="34" charset="0"/>
              </a:rPr>
              <a:t>lstat</a:t>
            </a:r>
            <a:r>
              <a:rPr lang="es-CO" sz="1400" dirty="0">
                <a:latin typeface="Arial" panose="020B0604020202020204" pitchFamily="34" charset="0"/>
                <a:cs typeface="Arial" panose="020B0604020202020204" pitchFamily="34" charset="0"/>
              </a:rPr>
              <a:t> presenta la correlación negativa más fuerte con </a:t>
            </a:r>
            <a:r>
              <a:rPr lang="es-CO" sz="1400" dirty="0" err="1">
                <a:latin typeface="Arial" panose="020B0604020202020204" pitchFamily="34" charset="0"/>
                <a:cs typeface="Arial" panose="020B0604020202020204" pitchFamily="34" charset="0"/>
              </a:rPr>
              <a:t>medv</a:t>
            </a:r>
            <a:r>
              <a:rPr lang="es-CO" sz="1400" dirty="0">
                <a:latin typeface="Arial" panose="020B0604020202020204" pitchFamily="34" charset="0"/>
                <a:cs typeface="Arial" panose="020B0604020202020204" pitchFamily="34" charset="0"/>
              </a:rPr>
              <a:t>, indicando que a mayor porcentaje de población de bajo estatus, menor es el valor de la vivienda.rm muestra una correlación positiva moderada con </a:t>
            </a:r>
            <a:r>
              <a:rPr lang="es-CO" sz="1400" dirty="0" err="1">
                <a:latin typeface="Arial" panose="020B0604020202020204" pitchFamily="34" charset="0"/>
                <a:cs typeface="Arial" panose="020B0604020202020204" pitchFamily="34" charset="0"/>
              </a:rPr>
              <a:t>medv</a:t>
            </a:r>
            <a:r>
              <a:rPr lang="es-CO" sz="1400" dirty="0">
                <a:latin typeface="Arial" panose="020B0604020202020204" pitchFamily="34" charset="0"/>
                <a:cs typeface="Arial" panose="020B0604020202020204" pitchFamily="34" charset="0"/>
              </a:rPr>
              <a:t>, lo que sugiere que más habitaciones se asocian con viviendas de mayor </a:t>
            </a:r>
            <a:r>
              <a:rPr lang="es-CO" sz="1400" dirty="0" err="1">
                <a:latin typeface="Arial" panose="020B0604020202020204" pitchFamily="34" charset="0"/>
                <a:cs typeface="Arial" panose="020B0604020202020204" pitchFamily="34" charset="0"/>
              </a:rPr>
              <a:t>precio.El</a:t>
            </a:r>
            <a:r>
              <a:rPr lang="es-CO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400" dirty="0" err="1">
                <a:latin typeface="Arial" panose="020B0604020202020204" pitchFamily="34" charset="0"/>
                <a:cs typeface="Arial" panose="020B0604020202020204" pitchFamily="34" charset="0"/>
              </a:rPr>
              <a:t>heatmap</a:t>
            </a:r>
            <a:r>
              <a:rPr lang="es-CO" sz="1400" dirty="0">
                <a:latin typeface="Arial" panose="020B0604020202020204" pitchFamily="34" charset="0"/>
                <a:cs typeface="Arial" panose="020B0604020202020204" pitchFamily="34" charset="0"/>
              </a:rPr>
              <a:t> permite identificar de forma rápida las relaciones más importantes entre variables sin sobrecargar la visualización.</a:t>
            </a:r>
          </a:p>
        </p:txBody>
      </p:sp>
    </p:spTree>
    <p:extLst>
      <p:ext uri="{BB962C8B-B14F-4D97-AF65-F5344CB8AC3E}">
        <p14:creationId xmlns:p14="http://schemas.microsoft.com/office/powerpoint/2010/main" val="203187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96669-F97B-DF44-FCA4-0F9FDC8BE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DAE474A-CCD2-92A3-949C-7A9C1C537EBB}"/>
              </a:ext>
            </a:extLst>
          </p:cNvPr>
          <p:cNvSpPr txBox="1"/>
          <p:nvPr/>
        </p:nvSpPr>
        <p:spPr>
          <a:xfrm>
            <a:off x="2133600" y="631967"/>
            <a:ext cx="5692877" cy="441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PREDICCIÓN Y HALLAZGOS </a:t>
            </a:r>
          </a:p>
        </p:txBody>
      </p:sp>
      <p:pic>
        <p:nvPicPr>
          <p:cNvPr id="6" name="Imagen 5" descr="Texto&#10;&#10;El contenido generado por IA puede ser incorrecto.">
            <a:extLst>
              <a:ext uri="{FF2B5EF4-FFF2-40B4-BE49-F238E27FC236}">
                <a16:creationId xmlns:a16="http://schemas.microsoft.com/office/drawing/2014/main" id="{36C04BF0-5852-3048-C504-BAF269BEA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65" y="1394353"/>
            <a:ext cx="4672336" cy="346278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B744461-397C-E346-B48C-3FA7686D3E2F}"/>
              </a:ext>
            </a:extLst>
          </p:cNvPr>
          <p:cNvSpPr txBox="1"/>
          <p:nvPr/>
        </p:nvSpPr>
        <p:spPr>
          <a:xfrm>
            <a:off x="542786" y="5014057"/>
            <a:ext cx="50734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Los errores MAE, MSE y RMSE son relativamente altos, evidenciando predicciones poco precisas. Este resultado muestra que una sola variable no es suficiente para capturar el comportamiento del valor de las viviendas.</a:t>
            </a:r>
          </a:p>
        </p:txBody>
      </p:sp>
      <p:pic>
        <p:nvPicPr>
          <p:cNvPr id="10" name="Imagen 9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205DF5FA-BC6A-17F7-651D-7F3FBD8B5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794" y="1072985"/>
            <a:ext cx="4695822" cy="317158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F849717-FEAE-3FCA-CA26-67271E646364}"/>
              </a:ext>
            </a:extLst>
          </p:cNvPr>
          <p:cNvSpPr txBox="1"/>
          <p:nvPr/>
        </p:nvSpPr>
        <p:spPr>
          <a:xfrm>
            <a:off x="5987845" y="4321559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dirty="0">
                <a:latin typeface="Arial" panose="020B0604020202020204" pitchFamily="34" charset="0"/>
                <a:cs typeface="Arial" panose="020B0604020202020204" pitchFamily="34" charset="0"/>
              </a:rPr>
              <a:t>Al incorporar la variable </a:t>
            </a:r>
            <a:r>
              <a:rPr lang="es-CO" sz="1400" dirty="0" err="1">
                <a:latin typeface="Arial" panose="020B0604020202020204" pitchFamily="34" charset="0"/>
                <a:cs typeface="Arial" panose="020B0604020202020204" pitchFamily="34" charset="0"/>
              </a:rPr>
              <a:t>lstat</a:t>
            </a:r>
            <a:r>
              <a:rPr lang="es-CO" sz="1400" dirty="0">
                <a:latin typeface="Arial" panose="020B0604020202020204" pitchFamily="34" charset="0"/>
                <a:cs typeface="Arial" panose="020B0604020202020204" pitchFamily="34" charset="0"/>
              </a:rPr>
              <a:t>, el modelo múltiple mejora su desempeño con un R² = 0.43, aumentando notablemente la explicación del precio. Las métricas MAE, MSE y RMSE disminuyen, lo que confirma una reducción del error en las predicciones. La disminución de los valores de error demuestra que el modelo final es más robusto y confiable que el modelo simple.</a:t>
            </a:r>
          </a:p>
        </p:txBody>
      </p:sp>
    </p:spTree>
    <p:extLst>
      <p:ext uri="{BB962C8B-B14F-4D97-AF65-F5344CB8AC3E}">
        <p14:creationId xmlns:p14="http://schemas.microsoft.com/office/powerpoint/2010/main" val="3337856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56D0F88-58DE-A542-5094-F1F3BF561457}"/>
              </a:ext>
            </a:extLst>
          </p:cNvPr>
          <p:cNvSpPr txBox="1"/>
          <p:nvPr/>
        </p:nvSpPr>
        <p:spPr>
          <a:xfrm>
            <a:off x="2920181" y="757084"/>
            <a:ext cx="5692877" cy="441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LIMITACIONES Y RESTRICCIONES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3733D6F-98C2-01B9-BA9F-3EF0D4C934BA}"/>
              </a:ext>
            </a:extLst>
          </p:cNvPr>
          <p:cNvSpPr txBox="1"/>
          <p:nvPr/>
        </p:nvSpPr>
        <p:spPr>
          <a:xfrm>
            <a:off x="1052051" y="1733715"/>
            <a:ext cx="9145588" cy="3579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El análisis presenta limitaciones porque el </a:t>
            </a:r>
            <a:r>
              <a:rPr lang="es-ES" dirty="0" err="1"/>
              <a:t>dataset</a:t>
            </a:r>
            <a:r>
              <a:rPr lang="es-ES" dirty="0"/>
              <a:t> Boston </a:t>
            </a:r>
            <a:r>
              <a:rPr lang="es-ES" dirty="0" err="1"/>
              <a:t>Housing</a:t>
            </a:r>
            <a:r>
              <a:rPr lang="es-ES" dirty="0"/>
              <a:t> es histórico y específico, por lo que sus resultados no se pueden generalizar. La variable </a:t>
            </a:r>
            <a:r>
              <a:rPr lang="es-ES" i="1" dirty="0" err="1"/>
              <a:t>medv</a:t>
            </a:r>
            <a:r>
              <a:rPr lang="es-ES" dirty="0"/>
              <a:t> tiene valores tope y algunas variables requirieron preprocesamiento, lo que afecta la interpretación. Además, solo se usaron modelos de regresión lineal: uno simple con </a:t>
            </a:r>
            <a:r>
              <a:rPr lang="es-ES" i="1" dirty="0" err="1"/>
              <a:t>rm</a:t>
            </a:r>
            <a:r>
              <a:rPr lang="es-ES" dirty="0"/>
              <a:t>, que tuvo bajo desempeño, y uno múltiple con </a:t>
            </a:r>
            <a:r>
              <a:rPr lang="es-ES" i="1" dirty="0" err="1"/>
              <a:t>rm</a:t>
            </a:r>
            <a:r>
              <a:rPr lang="es-ES" dirty="0"/>
              <a:t> y </a:t>
            </a:r>
            <a:r>
              <a:rPr lang="es-ES" i="1" dirty="0" err="1"/>
              <a:t>lstat</a:t>
            </a:r>
            <a:r>
              <a:rPr lang="es-ES" dirty="0"/>
              <a:t>, dejando fuera otras variables relevantes. También existen posibles sesgos porque el modelo depende mucho de </a:t>
            </a:r>
            <a:r>
              <a:rPr lang="es-ES" i="1" dirty="0" err="1"/>
              <a:t>lstat</a:t>
            </a:r>
            <a:r>
              <a:rPr lang="es-ES" dirty="0"/>
              <a:t> y asume relaciones lineales que no siempre representan la realidad. Para mejorar, se recomienda incluir más variables, probar modelos más avanzados y reevaluar el rendimiento con diferentes particiones de datos.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094873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617</Words>
  <Application>Microsoft Office PowerPoint</Application>
  <PresentationFormat>Personalizado</PresentationFormat>
  <Paragraphs>34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1" baseType="lpstr"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Katherine Bello</dc:creator>
  <cp:lastModifiedBy>Laura Cangrejo</cp:lastModifiedBy>
  <cp:revision>12</cp:revision>
  <dcterms:created xsi:type="dcterms:W3CDTF">2020-08-21T13:03:05Z</dcterms:created>
  <dcterms:modified xsi:type="dcterms:W3CDTF">2025-12-12T00:30:06Z</dcterms:modified>
</cp:coreProperties>
</file>